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1"/>
  </p:notesMasterIdLst>
  <p:sldIdLst>
    <p:sldId id="271" r:id="rId2"/>
    <p:sldId id="263" r:id="rId3"/>
    <p:sldId id="272" r:id="rId4"/>
    <p:sldId id="273" r:id="rId5"/>
    <p:sldId id="265" r:id="rId6"/>
    <p:sldId id="266" r:id="rId7"/>
    <p:sldId id="267" r:id="rId8"/>
    <p:sldId id="274" r:id="rId9"/>
    <p:sldId id="275" r:id="rId10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03" autoAdjust="0"/>
    <p:restoredTop sz="94663" autoAdjust="0"/>
  </p:normalViewPr>
  <p:slideViewPr>
    <p:cSldViewPr>
      <p:cViewPr>
        <p:scale>
          <a:sx n="50" d="100"/>
          <a:sy n="50" d="100"/>
        </p:scale>
        <p:origin x="-110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noProof="0" smtClean="0"/>
              <a:t>Haga clic para modificar el estilo de texto del patrón</a:t>
            </a:r>
          </a:p>
          <a:p>
            <a:pPr lvl="1"/>
            <a:r>
              <a:rPr lang="es-CL" noProof="0" smtClean="0"/>
              <a:t>Segundo nivel</a:t>
            </a:r>
          </a:p>
          <a:p>
            <a:pPr lvl="2"/>
            <a:r>
              <a:rPr lang="es-CL" noProof="0" smtClean="0"/>
              <a:t>Tercer nivel</a:t>
            </a:r>
          </a:p>
          <a:p>
            <a:pPr lvl="3"/>
            <a:r>
              <a:rPr lang="es-CL" noProof="0" smtClean="0"/>
              <a:t>Cuarto nivel</a:t>
            </a:r>
          </a:p>
          <a:p>
            <a:pPr lvl="4"/>
            <a:r>
              <a:rPr lang="es-CL" noProof="0" smtClean="0"/>
              <a:t>Quinto nivel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7B9F2AD-C90B-4FF2-9F8C-E071A33AD3E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C5E13-016A-48F5-B0E2-C9FC77F41FCA}" type="slidenum">
              <a:rPr lang="es-CL"/>
              <a:pPr/>
              <a:t>1</a:t>
            </a:fld>
            <a:endParaRPr lang="es-CL"/>
          </a:p>
        </p:txBody>
      </p:sp>
      <p:sp>
        <p:nvSpPr>
          <p:cNvPr id="1331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13317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9782DC-543E-4600-B834-9597BFE6034A}" type="slidenum">
              <a:rPr lang="es-CL" sz="1200"/>
              <a:pPr algn="r"/>
              <a:t>1</a:t>
            </a:fld>
            <a:endParaRPr lang="es-C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CL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s-CL" altLang="en-US"/>
              <a:t>Haga clic para cambiar el estilo de título	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s-CL" altLang="en-US"/>
              <a:t>Haga clic para modificar el estilo de subtítulo del patrón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8385F4-48A2-415E-A884-FE26BCFC127C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D3F88-A0D1-4CFC-A62B-FC09721F4D77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D0361-2ACD-4505-ACF8-2BCE542F598C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DFB4B-CF37-4744-BF68-57A84E30615E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89E02-4ED9-4610-8E8B-2C4074D2C884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A334-BDA1-4E4C-A5A5-4B3B7E81DF78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1627F-89B7-487A-86F2-E77906A6E484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1D3D5-917E-4418-8925-1F0C0397C12E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1F290-2B0E-46E8-BB28-D28F306DDFD7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6E2A1-2EF1-4959-A712-7638E88EDDDB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C1825-D9DA-422A-BFCB-6BFB0439FB75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21E3A-8911-49BB-9DC6-7216A4FB81C9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CL" altLang="en-US" smtClean="0"/>
              <a:t>Haga clic para cambiar el estilo de título	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altLang="en-US" smtClean="0"/>
              <a:t>Haga clic para modificar el estilo de texto del patrón</a:t>
            </a:r>
          </a:p>
          <a:p>
            <a:pPr lvl="1"/>
            <a:r>
              <a:rPr lang="es-CL" altLang="en-US" smtClean="0"/>
              <a:t>Segundo nivel</a:t>
            </a:r>
          </a:p>
          <a:p>
            <a:pPr lvl="2"/>
            <a:r>
              <a:rPr lang="es-CL" altLang="en-US" smtClean="0"/>
              <a:t>Tercer nivel</a:t>
            </a:r>
          </a:p>
          <a:p>
            <a:pPr lvl="3"/>
            <a:r>
              <a:rPr lang="es-CL" altLang="en-US" smtClean="0"/>
              <a:t>Cuarto nivel</a:t>
            </a:r>
          </a:p>
          <a:p>
            <a:pPr lvl="4"/>
            <a:r>
              <a:rPr lang="es-CL" altLang="en-US" smtClean="0"/>
              <a:t>Quinto nivel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s-CL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20ADC25E-40F8-45DA-86D6-BC4CC3B0483A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789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0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0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0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0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0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0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1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1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1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1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1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1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1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1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1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1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2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2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2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2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2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2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2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792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857875"/>
            <a:ext cx="5500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 sz="120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00338" y="5992813"/>
            <a:ext cx="33115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CL" sz="1400" b="1">
                <a:latin typeface="Arial Narrow" pitchFamily="34" charset="0"/>
                <a:cs typeface="Arial" charset="0"/>
              </a:rPr>
              <a:t>SAN ANTONIO, 23 DE FEBRERO DE 2012</a:t>
            </a:r>
          </a:p>
        </p:txBody>
      </p:sp>
      <p:pic>
        <p:nvPicPr>
          <p:cNvPr id="4100" name="Picture 8" descr="CALLE INDEPENDENCIA TOPOGRAF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28775"/>
            <a:ext cx="8027988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68313" y="692150"/>
            <a:ext cx="79914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CL" sz="2000" b="1">
                <a:latin typeface="Arial Narrow" pitchFamily="34" charset="0"/>
                <a:cs typeface="Arial" charset="0"/>
              </a:rPr>
              <a:t>“MEJORAMIENTO AV. INDEPENDENCIA, ENTRE LAS QUILAS Y DIEGO DUBLE URRUTIA, SAN ANTONIO”</a:t>
            </a:r>
          </a:p>
          <a:p>
            <a:pPr algn="ctr"/>
            <a:endParaRPr lang="es-CL" sz="2000" b="1">
              <a:latin typeface="Arial Narrow" pitchFamily="34" charset="0"/>
              <a:cs typeface="Arial" charset="0"/>
            </a:endParaRPr>
          </a:p>
          <a:p>
            <a:pPr algn="ctr"/>
            <a:endParaRPr lang="es-CL" sz="2000" b="1">
              <a:latin typeface="Arial Narrow" pitchFamily="34" charset="0"/>
              <a:cs typeface="Arial" charset="0"/>
            </a:endParaRPr>
          </a:p>
          <a:p>
            <a:pPr algn="ctr"/>
            <a:endParaRPr lang="es-CL" sz="2000" b="1"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53" name="Group 29"/>
          <p:cNvGraphicFramePr>
            <a:graphicFrameLocks noGrp="1"/>
          </p:cNvGraphicFramePr>
          <p:nvPr>
            <p:ph idx="4294967295"/>
          </p:nvPr>
        </p:nvGraphicFramePr>
        <p:xfrm>
          <a:off x="395288" y="220663"/>
          <a:ext cx="8229600" cy="5419725"/>
        </p:xfrm>
        <a:graphic>
          <a:graphicData uri="http://schemas.openxmlformats.org/drawingml/2006/table">
            <a:tbl>
              <a:tblPr/>
              <a:tblGrid>
                <a:gridCol w="2447925"/>
                <a:gridCol w="5781675"/>
              </a:tblGrid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Proyecto:</a:t>
                      </a:r>
                      <a:endParaRPr kumimoji="0" lang="es-C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MEJORAMIENTO AV. INDEPENDENCIA ENTRE ORELLA Y RBEN DARIO, COMUNA DE SAN ANTONIO</a:t>
                      </a:r>
                      <a:endParaRPr kumimoji="0" lang="es-C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Mandante:</a:t>
                      </a:r>
                      <a:endParaRPr kumimoji="0" lang="es-C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ILUSTRE MUNICIPALIDAD DE SAN  ANTONIO</a:t>
                      </a:r>
                      <a:endParaRPr kumimoji="0" lang="es-C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Unidad Técnica:</a:t>
                      </a:r>
                      <a:endParaRPr kumimoji="0" lang="es-C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SECRETARIA DE PLANIFICACION</a:t>
                      </a:r>
                      <a:endParaRPr kumimoji="0" lang="es-C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Monto estimado ejecución:</a:t>
                      </a:r>
                      <a:endParaRPr kumimoji="0" lang="es-C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$ 208.939.000.-</a:t>
                      </a:r>
                      <a:endParaRPr kumimoji="0" lang="es-C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Financiamiento:</a:t>
                      </a:r>
                      <a:endParaRPr kumimoji="0" lang="es-C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FONDO NACIONAL DE DESARROLLO REGIONAL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GOBIERNO REGIONAL, REGIÓN DE VALPARAÍSO</a:t>
                      </a:r>
                      <a:endParaRPr kumimoji="0" lang="es-C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Estado Postulación:</a:t>
                      </a:r>
                      <a:endParaRPr kumimoji="0" lang="es-C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En revisión del Gobierno Regional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Aprobado por SERVIU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38225" y="657225"/>
            <a:ext cx="714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CL" sz="2000" b="1">
                <a:latin typeface="Arial Black" pitchFamily="34" charset="0"/>
                <a:cs typeface="Arial" charset="0"/>
              </a:rPr>
              <a:t>A N T E C E D E N T E S   G E N E R A L E 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23888" y="488950"/>
            <a:ext cx="76327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2000" b="1">
                <a:latin typeface="Arial Black" pitchFamily="34" charset="0"/>
                <a:cs typeface="Arial" charset="0"/>
              </a:rPr>
              <a:t>SITUACIÓN DEL ÁREA DE PROYECTO</a:t>
            </a:r>
            <a:endParaRPr lang="es-CL" sz="2000" b="1">
              <a:latin typeface="Arial Black" pitchFamily="34" charset="0"/>
              <a:cs typeface="Arial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23850" y="4868863"/>
            <a:ext cx="8820150" cy="146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s-ES_tradnl" b="1">
                <a:latin typeface="Arial Narrow" pitchFamily="34" charset="0"/>
                <a:cs typeface="Arial" charset="0"/>
              </a:rPr>
              <a:t>Calzadas de hormigon con daños por desgaste producto de la vida util, las veredas estan en mal estado, faltando en algunos lugares..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s-CL" b="1">
                <a:latin typeface="Arial Narrow" pitchFamily="34" charset="0"/>
                <a:cs typeface="Arial" charset="0"/>
              </a:rPr>
              <a:t>Flujo importante de vehiculos, especialmente de locomocion colectiva.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s-ES_tradnl" b="1">
                <a:latin typeface="Arial Narrow" pitchFamily="34" charset="0"/>
                <a:cs typeface="Arial" charset="0"/>
              </a:rPr>
              <a:t>Disminucion de los tiempos de desplazamiento debid al mal estado de la calzada.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s-ES_tradnl" b="1">
                <a:latin typeface="Arial Narrow" pitchFamily="34" charset="0"/>
                <a:cs typeface="Arial" charset="0"/>
              </a:rPr>
              <a:t>Deterioro de la imagen urbana.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68300" y="1117600"/>
            <a:ext cx="5329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b="1">
                <a:latin typeface="Arial Narrow" pitchFamily="34" charset="0"/>
                <a:cs typeface="Arial" charset="0"/>
              </a:rPr>
              <a:t>CONDICIONES GENERALES DEL ÁREA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368300" y="1473200"/>
            <a:ext cx="8748713" cy="228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s-CL" b="1">
                <a:latin typeface="Arial Narrow" pitchFamily="34" charset="0"/>
                <a:cs typeface="Arial" charset="0"/>
              </a:rPr>
              <a:t>Se considera la Av. Independencia en el tramo entre Orella y Rubén Darío.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s-CL" b="1">
                <a:latin typeface="Arial Narrow" pitchFamily="34" charset="0"/>
                <a:cs typeface="Arial" charset="0"/>
              </a:rPr>
              <a:t>Independencia  es paralelo al eje Barros Luco. Sirve de conexión al sector Centro de San antonio con Barrancas, enlazandose con Huallipen y la conexión hacia Av. Chile..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s-CL" b="1">
                <a:latin typeface="Arial Narrow" pitchFamily="34" charset="0"/>
                <a:cs typeface="Arial" charset="0"/>
              </a:rPr>
              <a:t>De acuerdo al Plan Regulador vigente, las </a:t>
            </a:r>
            <a:r>
              <a:rPr lang="es-ES" b="1">
                <a:latin typeface="Arial Narrow" pitchFamily="34" charset="0"/>
                <a:cs typeface="Arial" charset="0"/>
              </a:rPr>
              <a:t> vías se clasifican como Colectoras, con un ancho proyectdao de 9 mts.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s-ES" b="1">
                <a:latin typeface="Arial Narrow" pitchFamily="34" charset="0"/>
                <a:cs typeface="Arial" charset="0"/>
              </a:rPr>
              <a:t>Presenta  un transito vehicular particular y de locomoción colectiva.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s-ES" b="1">
                <a:latin typeface="Arial Narrow" pitchFamily="34" charset="0"/>
                <a:cs typeface="Arial" charset="0"/>
              </a:rPr>
              <a:t>La zona en estudio presenta deterioros en la calzada de hormigon y veredas.</a:t>
            </a:r>
          </a:p>
          <a:p>
            <a:pPr marL="342900" indent="-342900"/>
            <a:r>
              <a:rPr lang="es-ES" b="1">
                <a:latin typeface="Arial Narrow" pitchFamily="34" charset="0"/>
                <a:cs typeface="Arial" charset="0"/>
              </a:rPr>
              <a:t>	</a:t>
            </a:r>
            <a:endParaRPr lang="es-CL" b="1">
              <a:latin typeface="Arial Narrow" pitchFamily="34" charset="0"/>
              <a:cs typeface="Arial" charset="0"/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395288" y="4508500"/>
            <a:ext cx="5329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b="1">
                <a:latin typeface="Arial Narrow" pitchFamily="34" charset="0"/>
                <a:cs typeface="Arial" charset="0"/>
              </a:rPr>
              <a:t>CONFLICTOS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2" grpId="0"/>
      <p:bldP spid="7173" grpId="0"/>
      <p:bldP spid="7174" grpId="0"/>
      <p:bldP spid="71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4 Rectángulo"/>
          <p:cNvSpPr>
            <a:spLocks noChangeArrowheads="1"/>
          </p:cNvSpPr>
          <p:nvPr/>
        </p:nvSpPr>
        <p:spPr bwMode="auto">
          <a:xfrm>
            <a:off x="0" y="1511300"/>
            <a:ext cx="88931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s-CL" b="1">
                <a:latin typeface="Arial Narrow" pitchFamily="34" charset="0"/>
                <a:cs typeface="Arial" charset="0"/>
              </a:rPr>
              <a:t>Mejorar la conectividad vial interna de la comuna.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s-CL" b="1">
                <a:latin typeface="Arial Narrow" pitchFamily="34" charset="0"/>
                <a:cs typeface="Arial" charset="0"/>
              </a:rPr>
              <a:t>Reducir los tiempos de traslado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s-CL" b="1">
                <a:latin typeface="Arial Narrow" pitchFamily="34" charset="0"/>
                <a:cs typeface="Arial" charset="0"/>
              </a:rPr>
              <a:t>Mejorar el estandar del espacio publico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s-CL" b="1">
                <a:latin typeface="Arial Narrow" pitchFamily="34" charset="0"/>
                <a:cs typeface="Arial" charset="0"/>
              </a:rPr>
              <a:t>Incentivar la arborización del sector..</a:t>
            </a:r>
          </a:p>
          <a:p>
            <a:pPr marL="342900" indent="-342900">
              <a:buFont typeface="Calibri" pitchFamily="34" charset="0"/>
              <a:buNone/>
            </a:pPr>
            <a:endParaRPr lang="es-CL" b="1">
              <a:latin typeface="Arial Narrow" pitchFamily="34" charset="0"/>
              <a:cs typeface="Arial" charset="0"/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152400" y="1125538"/>
            <a:ext cx="5329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b="1">
                <a:latin typeface="Arial Narrow" pitchFamily="34" charset="0"/>
                <a:cs typeface="Arial" charset="0"/>
              </a:rPr>
              <a:t>OBJETIVOS DEL PROYECTO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CALLE INDEPENDENCIA UBICAC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052513"/>
            <a:ext cx="51593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42988" y="142875"/>
            <a:ext cx="6432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CL" sz="2000" b="1">
                <a:latin typeface="Arial Black" pitchFamily="34" charset="0"/>
                <a:cs typeface="Arial" charset="0"/>
              </a:rPr>
              <a:t>SITUACIÓN ACTUAL, AV. INDEPENDENCIA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50825" y="719138"/>
            <a:ext cx="403383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sz="1600" b="1">
                <a:latin typeface="Arial Narrow" pitchFamily="34" charset="0"/>
                <a:cs typeface="Arial" charset="0"/>
              </a:rPr>
              <a:t>DIAGNOSTICO</a:t>
            </a:r>
          </a:p>
          <a:p>
            <a:endParaRPr lang="es-CL" sz="1600" b="1">
              <a:latin typeface="Arial Narrow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s-CL" sz="1600" b="1">
                <a:latin typeface="Arial Narrow" pitchFamily="34" charset="0"/>
                <a:cs typeface="Arial" charset="0"/>
              </a:rPr>
              <a:t>Pavimento de Veredas:</a:t>
            </a:r>
            <a:r>
              <a:rPr lang="es-ES" sz="1600" b="1">
                <a:latin typeface="Arial Narrow" pitchFamily="34" charset="0"/>
                <a:cs typeface="Arial" charset="0"/>
              </a:rPr>
              <a:t> En General, se presentan deterioradas,  en algunos sectores son inexistentes.</a:t>
            </a:r>
          </a:p>
          <a:p>
            <a:pPr>
              <a:buFont typeface="Arial" charset="0"/>
              <a:buChar char="•"/>
            </a:pPr>
            <a:endParaRPr lang="es-CL" sz="1600" b="1">
              <a:latin typeface="Arial Narrow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s-CL" sz="1600" b="1">
                <a:latin typeface="Arial Narrow" pitchFamily="34" charset="0"/>
                <a:cs typeface="Arial" charset="0"/>
              </a:rPr>
              <a:t>Pavimento de Calzada: Se encuentran en mal estado, por lo que usuarios, aumentando los tiempos de desplazamiento y el consumo de combustible.</a:t>
            </a:r>
          </a:p>
          <a:p>
            <a:pPr>
              <a:buFont typeface="Arial" charset="0"/>
              <a:buChar char="•"/>
            </a:pPr>
            <a:endParaRPr lang="es-CL" sz="1600" b="1">
              <a:latin typeface="Arial Narrow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s-CL" sz="1600" b="1">
                <a:latin typeface="Arial Narrow" pitchFamily="34" charset="0"/>
                <a:cs typeface="Arial" charset="0"/>
              </a:rPr>
              <a:t>Señales de Transito: Regular estado. </a:t>
            </a:r>
          </a:p>
          <a:p>
            <a:pPr>
              <a:buFont typeface="Arial" charset="0"/>
              <a:buNone/>
            </a:pPr>
            <a:endParaRPr lang="es-CL" sz="1600" b="1">
              <a:latin typeface="Arial Narrow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s-CL" sz="1600" b="1">
              <a:latin typeface="Arial Narrow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s-CL" sz="1400" b="1">
              <a:latin typeface="Arial Narrow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s-CL" sz="1600" b="1">
              <a:latin typeface="Arial Narrow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s-CL" sz="1600" b="1">
              <a:latin typeface="Arial Narrow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s-CL" sz="1600" b="1">
              <a:latin typeface="Arial Narrow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s-CL" sz="1600" b="1">
              <a:latin typeface="Arial Narrow" pitchFamily="34" charset="0"/>
              <a:cs typeface="Arial" charset="0"/>
            </a:endParaRPr>
          </a:p>
          <a:p>
            <a:endParaRPr lang="es-CL" sz="1400" b="1">
              <a:latin typeface="Arial Narrow" pitchFamily="34" charset="0"/>
              <a:cs typeface="Arial" charset="0"/>
            </a:endParaRPr>
          </a:p>
          <a:p>
            <a:endParaRPr lang="es-CL" sz="1400" b="1">
              <a:latin typeface="Arial Narrow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s-CL" sz="1400" b="1">
              <a:latin typeface="Arial Narrow" pitchFamily="34" charset="0"/>
              <a:cs typeface="Arial" charset="0"/>
            </a:endParaRPr>
          </a:p>
        </p:txBody>
      </p:sp>
      <p:sp>
        <p:nvSpPr>
          <p:cNvPr id="1033" name="Rectangle 97"/>
          <p:cNvSpPr>
            <a:spLocks noChangeArrowheads="1"/>
          </p:cNvSpPr>
          <p:nvPr/>
        </p:nvSpPr>
        <p:spPr bwMode="auto">
          <a:xfrm>
            <a:off x="0" y="2700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s-CL"/>
          </a:p>
        </p:txBody>
      </p:sp>
      <p:graphicFrame>
        <p:nvGraphicFramePr>
          <p:cNvPr id="1026" name="Object 96"/>
          <p:cNvGraphicFramePr>
            <a:graphicFrameLocks noChangeAspect="1"/>
          </p:cNvGraphicFramePr>
          <p:nvPr/>
        </p:nvGraphicFramePr>
        <p:xfrm>
          <a:off x="4427538" y="1268413"/>
          <a:ext cx="1743075" cy="1457325"/>
        </p:xfrm>
        <a:graphic>
          <a:graphicData uri="http://schemas.openxmlformats.org/presentationml/2006/ole">
            <p:oleObj spid="_x0000_s1026" name="Imagen de mapa de bits" r:id="rId3" imgW="3610479" imgH="3019048" progId="Paint.Picture">
              <p:embed/>
            </p:oleObj>
          </a:graphicData>
        </a:graphic>
      </p:graphicFrame>
      <p:sp>
        <p:nvSpPr>
          <p:cNvPr id="1034" name="Rectangle 98"/>
          <p:cNvSpPr>
            <a:spLocks noChangeArrowheads="1"/>
          </p:cNvSpPr>
          <p:nvPr/>
        </p:nvSpPr>
        <p:spPr bwMode="auto">
          <a:xfrm>
            <a:off x="4427538" y="2794000"/>
            <a:ext cx="17287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1200"/>
              <a:t>Casi intersección con Rubén Darío.</a:t>
            </a:r>
            <a:r>
              <a:rPr lang="es-ES"/>
              <a:t> </a:t>
            </a:r>
          </a:p>
        </p:txBody>
      </p:sp>
      <p:sp>
        <p:nvSpPr>
          <p:cNvPr id="1035" name="Rectangle 10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CL"/>
          </a:p>
        </p:txBody>
      </p:sp>
      <p:graphicFrame>
        <p:nvGraphicFramePr>
          <p:cNvPr id="1027" name="Object 99"/>
          <p:cNvGraphicFramePr>
            <a:graphicFrameLocks noChangeAspect="1"/>
          </p:cNvGraphicFramePr>
          <p:nvPr/>
        </p:nvGraphicFramePr>
        <p:xfrm>
          <a:off x="6588125" y="1268413"/>
          <a:ext cx="1838325" cy="1390650"/>
        </p:xfrm>
        <a:graphic>
          <a:graphicData uri="http://schemas.openxmlformats.org/presentationml/2006/ole">
            <p:oleObj spid="_x0000_s1027" name="Imagen de mapa de bits" r:id="rId4" imgW="5342857" imgH="4038095" progId="Paint.Picture">
              <p:embed/>
            </p:oleObj>
          </a:graphicData>
        </a:graphic>
      </p:graphicFrame>
      <p:sp>
        <p:nvSpPr>
          <p:cNvPr id="1036" name="Rectangle 101"/>
          <p:cNvSpPr>
            <a:spLocks noChangeArrowheads="1"/>
          </p:cNvSpPr>
          <p:nvPr/>
        </p:nvSpPr>
        <p:spPr bwMode="auto">
          <a:xfrm>
            <a:off x="6588125" y="2708275"/>
            <a:ext cx="1839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1200"/>
              <a:t>Tramo: Luis González – Curva Corta</a:t>
            </a:r>
            <a:r>
              <a:rPr lang="es-CL" sz="1200"/>
              <a:t> </a:t>
            </a:r>
          </a:p>
        </p:txBody>
      </p:sp>
      <p:sp>
        <p:nvSpPr>
          <p:cNvPr id="1037" name="Rectangle 103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CL"/>
          </a:p>
        </p:txBody>
      </p:sp>
      <p:graphicFrame>
        <p:nvGraphicFramePr>
          <p:cNvPr id="1028" name="Object 102"/>
          <p:cNvGraphicFramePr>
            <a:graphicFrameLocks noChangeAspect="1"/>
          </p:cNvGraphicFramePr>
          <p:nvPr/>
        </p:nvGraphicFramePr>
        <p:xfrm>
          <a:off x="4427538" y="3357563"/>
          <a:ext cx="1743075" cy="1409700"/>
        </p:xfrm>
        <a:graphic>
          <a:graphicData uri="http://schemas.openxmlformats.org/presentationml/2006/ole">
            <p:oleObj spid="_x0000_s1028" name="Imagen de mapa de bits" r:id="rId5" imgW="4923810" imgH="3971429" progId="Paint.Picture">
              <p:embed/>
            </p:oleObj>
          </a:graphicData>
        </a:graphic>
      </p:graphicFrame>
      <p:sp>
        <p:nvSpPr>
          <p:cNvPr id="1038" name="Rectangle 105"/>
          <p:cNvSpPr>
            <a:spLocks noChangeArrowheads="1"/>
          </p:cNvSpPr>
          <p:nvPr/>
        </p:nvSpPr>
        <p:spPr bwMode="auto">
          <a:xfrm>
            <a:off x="4427538" y="4941888"/>
            <a:ext cx="1839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1200"/>
              <a:t>Tramo: Luis González – Curva Corta</a:t>
            </a:r>
            <a:r>
              <a:rPr lang="es-CL" sz="1200"/>
              <a:t> </a:t>
            </a:r>
          </a:p>
        </p:txBody>
      </p:sp>
      <p:sp>
        <p:nvSpPr>
          <p:cNvPr id="1039" name="Rectangle 107"/>
          <p:cNvSpPr>
            <a:spLocks noChangeArrowheads="1"/>
          </p:cNvSpPr>
          <p:nvPr/>
        </p:nvSpPr>
        <p:spPr bwMode="auto">
          <a:xfrm>
            <a:off x="0" y="2709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CL"/>
          </a:p>
        </p:txBody>
      </p:sp>
      <p:graphicFrame>
        <p:nvGraphicFramePr>
          <p:cNvPr id="1029" name="Object 106"/>
          <p:cNvGraphicFramePr>
            <a:graphicFrameLocks noChangeAspect="1"/>
          </p:cNvGraphicFramePr>
          <p:nvPr/>
        </p:nvGraphicFramePr>
        <p:xfrm>
          <a:off x="6588125" y="3357563"/>
          <a:ext cx="1809750" cy="1438275"/>
        </p:xfrm>
        <a:graphic>
          <a:graphicData uri="http://schemas.openxmlformats.org/presentationml/2006/ole">
            <p:oleObj spid="_x0000_s1029" name="Imagen de mapa de bits" r:id="rId6" imgW="4390476" imgH="3877216" progId="Paint.Picture">
              <p:embed/>
            </p:oleObj>
          </a:graphicData>
        </a:graphic>
      </p:graphicFrame>
      <p:sp>
        <p:nvSpPr>
          <p:cNvPr id="1040" name="Rectangle 108"/>
          <p:cNvSpPr>
            <a:spLocks noChangeArrowheads="1"/>
          </p:cNvSpPr>
          <p:nvPr/>
        </p:nvSpPr>
        <p:spPr bwMode="auto">
          <a:xfrm>
            <a:off x="6588125" y="4959350"/>
            <a:ext cx="1839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1200"/>
              <a:t>Frente Psje Dolores</a:t>
            </a:r>
            <a:endParaRPr lang="es-CL" sz="1200"/>
          </a:p>
        </p:txBody>
      </p:sp>
      <p:sp>
        <p:nvSpPr>
          <p:cNvPr id="1041" name="Rectangle 110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CL"/>
          </a:p>
        </p:txBody>
      </p:sp>
      <p:graphicFrame>
        <p:nvGraphicFramePr>
          <p:cNvPr id="1030" name="Object 109"/>
          <p:cNvGraphicFramePr>
            <a:graphicFrameLocks noChangeAspect="1"/>
          </p:cNvGraphicFramePr>
          <p:nvPr/>
        </p:nvGraphicFramePr>
        <p:xfrm>
          <a:off x="611188" y="3789363"/>
          <a:ext cx="2089150" cy="1689100"/>
        </p:xfrm>
        <a:graphic>
          <a:graphicData uri="http://schemas.openxmlformats.org/presentationml/2006/ole">
            <p:oleObj spid="_x0000_s1030" name="Imagen de mapa de bits" r:id="rId7" imgW="5125165" imgH="4133333" progId="Paint.Picture">
              <p:embed/>
            </p:oleObj>
          </a:graphicData>
        </a:graphic>
      </p:graphicFrame>
      <p:sp>
        <p:nvSpPr>
          <p:cNvPr id="1042" name="Rectangle 111"/>
          <p:cNvSpPr>
            <a:spLocks noChangeArrowheads="1"/>
          </p:cNvSpPr>
          <p:nvPr/>
        </p:nvSpPr>
        <p:spPr bwMode="auto">
          <a:xfrm>
            <a:off x="827088" y="5680075"/>
            <a:ext cx="1839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1200"/>
              <a:t>Esquina con Orella</a:t>
            </a:r>
            <a:endParaRPr lang="es-CL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8313" y="3429000"/>
            <a:ext cx="48974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CL" sz="2000" b="1">
                <a:latin typeface="Arial Black" pitchFamily="34" charset="0"/>
                <a:cs typeface="Arial" charset="0"/>
              </a:rPr>
              <a:t>PAVIMENTACIÓN </a:t>
            </a:r>
          </a:p>
          <a:p>
            <a:pPr algn="ctr"/>
            <a:r>
              <a:rPr lang="es-CL" sz="2000" b="1">
                <a:latin typeface="Arial Black" pitchFamily="34" charset="0"/>
                <a:cs typeface="Arial" charset="0"/>
              </a:rPr>
              <a:t>AV. INDEPENDENCIA</a:t>
            </a:r>
          </a:p>
          <a:p>
            <a:endParaRPr lang="es-CL" sz="1400" b="1">
              <a:latin typeface="Arial Narrow" pitchFamily="34" charset="0"/>
              <a:cs typeface="Arial" charset="0"/>
            </a:endParaRPr>
          </a:p>
          <a:p>
            <a:endParaRPr lang="es-CL" b="1">
              <a:latin typeface="Arial Narrow" pitchFamily="34" charset="0"/>
              <a:cs typeface="Arial" charset="0"/>
            </a:endParaRPr>
          </a:p>
        </p:txBody>
      </p:sp>
      <p:graphicFrame>
        <p:nvGraphicFramePr>
          <p:cNvPr id="56340" name="Group 20"/>
          <p:cNvGraphicFramePr>
            <a:graphicFrameLocks noGrp="1"/>
          </p:cNvGraphicFramePr>
          <p:nvPr/>
        </p:nvGraphicFramePr>
        <p:xfrm>
          <a:off x="9828213" y="-549275"/>
          <a:ext cx="3319462" cy="549275"/>
        </p:xfrm>
        <a:graphic>
          <a:graphicData uri="http://schemas.openxmlformats.org/drawingml/2006/table">
            <a:tbl>
              <a:tblPr/>
              <a:tblGrid>
                <a:gridCol w="2524125"/>
                <a:gridCol w="795337"/>
              </a:tblGrid>
              <a:tr h="179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PAVIMENTO DE CALZADAS</a:t>
                      </a:r>
                      <a:endParaRPr kumimoji="0" lang="es-C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416" marR="68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3.349m²</a:t>
                      </a:r>
                    </a:p>
                  </a:txBody>
                  <a:tcPr marL="68416" marR="68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PAVIMENTO DE VEREDAS</a:t>
                      </a:r>
                      <a:endParaRPr kumimoji="0" lang="es-C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416" marR="68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1.695m²</a:t>
                      </a:r>
                    </a:p>
                  </a:txBody>
                  <a:tcPr marL="68416" marR="68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30" name="Picture 25" descr="CALLE INDEPENDENCIA CORTE TIP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97425"/>
            <a:ext cx="72644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38" descr="CALLE INDEPENDENCIA PAVIMEN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86042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6347" name="Group 27"/>
          <p:cNvGraphicFramePr>
            <a:graphicFrameLocks noGrp="1"/>
          </p:cNvGraphicFramePr>
          <p:nvPr/>
        </p:nvGraphicFramePr>
        <p:xfrm>
          <a:off x="5219700" y="981075"/>
          <a:ext cx="3319463" cy="652463"/>
        </p:xfrm>
        <a:graphic>
          <a:graphicData uri="http://schemas.openxmlformats.org/drawingml/2006/table">
            <a:tbl>
              <a:tblPr/>
              <a:tblGrid>
                <a:gridCol w="2524125"/>
                <a:gridCol w="795338"/>
              </a:tblGrid>
              <a:tr h="347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PAVIMENTO DE CALZADAS</a:t>
                      </a:r>
                      <a:endParaRPr kumimoji="0" lang="es-C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416" marR="68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2.982m²</a:t>
                      </a:r>
                    </a:p>
                  </a:txBody>
                  <a:tcPr marL="68416" marR="68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PAVIMENTO DE VEREDAS</a:t>
                      </a:r>
                      <a:endParaRPr kumimoji="0" lang="es-C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416" marR="68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1.360m²</a:t>
                      </a:r>
                    </a:p>
                  </a:txBody>
                  <a:tcPr marL="68416" marR="68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9" descr="CALLE INDEPENDENCIA ARBO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7908925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0" descr="37c71f7c76abedul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05263"/>
            <a:ext cx="19923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0"/>
          <p:cNvSpPr txBox="1">
            <a:spLocks noChangeArrowheads="1"/>
          </p:cNvSpPr>
          <p:nvPr/>
        </p:nvSpPr>
        <p:spPr bwMode="auto">
          <a:xfrm>
            <a:off x="900113" y="5373688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L"/>
          </a:p>
        </p:txBody>
      </p:sp>
      <p:pic>
        <p:nvPicPr>
          <p:cNvPr id="11267" name="Picture 23" descr="02_SEÑ_Independencia-Layou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708275"/>
            <a:ext cx="84963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42988" y="142875"/>
            <a:ext cx="6432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CL" sz="2000" b="1">
                <a:latin typeface="Arial Black" pitchFamily="34" charset="0"/>
                <a:cs typeface="Arial" charset="0"/>
              </a:rPr>
              <a:t>SEÑALIZACION PROYECTADA,                    AV. INDEPENDENCIA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Red">
  <a:themeElements>
    <a:clrScheme name="Red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1322</TotalTime>
  <Words>403</Words>
  <Application>Microsoft Office PowerPoint</Application>
  <PresentationFormat>Presentación en pantalla (4:3)</PresentationFormat>
  <Paragraphs>72</Paragraphs>
  <Slides>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Wingdings</vt:lpstr>
      <vt:lpstr>Arial Narrow</vt:lpstr>
      <vt:lpstr>Arial Black</vt:lpstr>
      <vt:lpstr>Calibri</vt:lpstr>
      <vt:lpstr>Times New Roman</vt:lpstr>
      <vt:lpstr>Red</vt:lpstr>
      <vt:lpstr>1_Red</vt:lpstr>
      <vt:lpstr>Imagen de mapa de bits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IMSA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Participación Ciudadana</dc:title>
  <dc:creator>czuniga</dc:creator>
  <cp:lastModifiedBy>vfuentes</cp:lastModifiedBy>
  <cp:revision>39</cp:revision>
  <dcterms:created xsi:type="dcterms:W3CDTF">2011-12-05T18:24:23Z</dcterms:created>
  <dcterms:modified xsi:type="dcterms:W3CDTF">2013-02-15T15:26:19Z</dcterms:modified>
</cp:coreProperties>
</file>